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48" r:id="rId5"/>
    <p:sldMasterId id="2147483652" r:id="rId6"/>
  </p:sldMasterIdLst>
  <p:notesMasterIdLst>
    <p:notesMasterId r:id="rId30"/>
  </p:notesMasterIdLst>
  <p:handoutMasterIdLst>
    <p:handoutMasterId r:id="rId31"/>
  </p:handoutMasterIdLst>
  <p:sldIdLst>
    <p:sldId id="314" r:id="rId7"/>
    <p:sldId id="274" r:id="rId8"/>
    <p:sldId id="379" r:id="rId9"/>
    <p:sldId id="373" r:id="rId10"/>
    <p:sldId id="380" r:id="rId11"/>
    <p:sldId id="378" r:id="rId12"/>
    <p:sldId id="377" r:id="rId13"/>
    <p:sldId id="376" r:id="rId14"/>
    <p:sldId id="375" r:id="rId15"/>
    <p:sldId id="374" r:id="rId16"/>
    <p:sldId id="385" r:id="rId17"/>
    <p:sldId id="382" r:id="rId18"/>
    <p:sldId id="395" r:id="rId19"/>
    <p:sldId id="381" r:id="rId20"/>
    <p:sldId id="391" r:id="rId21"/>
    <p:sldId id="386" r:id="rId22"/>
    <p:sldId id="389" r:id="rId23"/>
    <p:sldId id="413" r:id="rId24"/>
    <p:sldId id="396" r:id="rId25"/>
    <p:sldId id="394" r:id="rId26"/>
    <p:sldId id="409" r:id="rId27"/>
    <p:sldId id="397" r:id="rId28"/>
    <p:sldId id="365" r:id="rId2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9">
          <p15:clr>
            <a:srgbClr val="A4A3A4"/>
          </p15:clr>
        </p15:guide>
        <p15:guide id="2" pos="5520">
          <p15:clr>
            <a:srgbClr val="A4A3A4"/>
          </p15:clr>
        </p15:guide>
        <p15:guide id="3" pos="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4B5BA"/>
    <a:srgbClr val="F6DC03"/>
    <a:srgbClr val="01ABC4"/>
    <a:srgbClr val="FF3300"/>
    <a:srgbClr val="FF6600"/>
    <a:srgbClr val="FF0000"/>
    <a:srgbClr val="4B575F"/>
    <a:srgbClr val="99A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80467" autoAdjust="0"/>
  </p:normalViewPr>
  <p:slideViewPr>
    <p:cSldViewPr snapToObjects="1">
      <p:cViewPr varScale="1">
        <p:scale>
          <a:sx n="55" d="100"/>
          <a:sy n="55" d="100"/>
        </p:scale>
        <p:origin x="1372" y="44"/>
      </p:cViewPr>
      <p:guideLst>
        <p:guide orient="horz" pos="4119"/>
        <p:guide pos="5520"/>
        <p:guide pos="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22" d="100"/>
          <a:sy n="122" d="100"/>
        </p:scale>
        <p:origin x="-392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EA19E8-7814-4548-83A9-8B9DE0B8F899}" type="datetimeFigureOut">
              <a:rPr lang="en-GB"/>
              <a:pPr>
                <a:defRPr/>
              </a:pPr>
              <a:t>24/04/2020</a:t>
            </a:fld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CC984D3-3054-4030-AA63-2C5C29E4CC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859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F91B73-12D1-4224-A8ED-876DA658150E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D6D8ED-90DA-4C2E-8EC1-C3D571E97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6D8ED-90DA-4C2E-8EC1-C3D571E971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6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6D8ED-90DA-4C2E-8EC1-C3D571E971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412" y="266558"/>
            <a:ext cx="6656387" cy="571642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3200" b="1" i="0" spc="-50" normalizeH="0" baseline="0">
                <a:solidFill>
                  <a:srgbClr val="4B575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6412" y="1071546"/>
            <a:ext cx="8256588" cy="4800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 typeface="Wingdings" charset="2"/>
              <a:buChar char="§"/>
              <a:defRPr sz="2400">
                <a:latin typeface="Arial"/>
              </a:defRPr>
            </a:lvl1pPr>
            <a:lvl2pPr>
              <a:defRPr sz="1400">
                <a:latin typeface="Arial"/>
              </a:defRPr>
            </a:lvl2pPr>
            <a:lvl3pPr>
              <a:defRPr sz="900"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itle Slide Background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14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3429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Bottom Strip2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5791200"/>
            <a:ext cx="915511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629400" y="6338888"/>
            <a:ext cx="2133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www.walsall.gov.uk</a:t>
            </a:r>
          </a:p>
        </p:txBody>
      </p:sp>
      <p:pic>
        <p:nvPicPr>
          <p:cNvPr id="2052" name="Picture 8" descr="Top Strip2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855663"/>
            <a:ext cx="9144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ottom Strip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915511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629400" y="6338888"/>
            <a:ext cx="2133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www.walsall.gov.uk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hyperlink" Target="https://www.google.co.uk/url?sa=i&amp;url=https%3A%2F%2Fwww.switched.com.au%2Fportfolio%2Factive-travel%2F&amp;psig=AOvVaw3GVkW39QH4etFn9qZVfVVP&amp;ust=1587746467097000&amp;source=images&amp;cd=vfe&amp;ved=0CAIQjRxqFwoTCIChr9L-_ugCFQAAAAAdAAAAABA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https://www.google.com/url?sa=i&amp;url=https%3A%2F%2Fwww.shutterstock.com%2Fsearch%2Froad%2Bcrossing%2Bcartoon&amp;psig=AOvVaw0oN2yCgMu9M2hdHBRJm5EE&amp;ust=1587815395033000&amp;source=images&amp;cd=vfe&amp;ved=0CAIQjRxqFwoTCPidu7X_gOkCFQAAAAAdAAAAABA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Nt24\engtransport$\ENGSERVICES\Road Safety &amp; Sustainable Travel\Sustainable Travel Team\New programme\Website 2013\Header &amp; footer images\sky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182"/>
            <a:ext cx="91440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987824" y="1735761"/>
            <a:ext cx="540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914400" indent="-914400" algn="ctr"/>
            <a:r>
              <a:rPr lang="en-GB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A*STARS Road Safety </a:t>
            </a:r>
            <a:r>
              <a:rPr lang="en-GB" sz="54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Quiz KS1</a:t>
            </a:r>
          </a:p>
        </p:txBody>
      </p:sp>
      <p:pic>
        <p:nvPicPr>
          <p:cNvPr id="6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5494" y="6420241"/>
            <a:ext cx="548506" cy="43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\\Nt24\engtransport$\ENGSERVICES\Road Safety &amp; Sustainable Travel\Sustainable Travel Team\Active Sustainable Travel Programme 2013-2014\Pathway - Intermediate\Logo_Images\Dazzle wav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172223"/>
            <a:ext cx="2887861" cy="3599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972" y="134076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should you not do in a car which may distract the driver?</a:t>
            </a:r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662" y="2924944"/>
            <a:ext cx="39649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2400" dirty="0" smtClean="0"/>
              <a:t> Sing loudly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 smtClean="0"/>
              <a:t> Open the door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 smtClean="0"/>
              <a:t> Talk to other passengers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88" y="3140968"/>
            <a:ext cx="4004050" cy="280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6" name="AutoShape 2" descr="Image result for no cycling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42976" y="1285860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 smtClean="0">
                <a:solidFill>
                  <a:srgbClr val="FF0000"/>
                </a:solidFill>
              </a:rPr>
              <a:t>Can you use the words to fill the gaps in the Green </a:t>
            </a:r>
            <a:r>
              <a:rPr lang="en-GB" sz="2800" dirty="0">
                <a:solidFill>
                  <a:srgbClr val="FF0000"/>
                </a:solidFill>
              </a:rPr>
              <a:t>Cross </a:t>
            </a:r>
            <a:r>
              <a:rPr lang="en-GB" sz="2800" dirty="0" smtClean="0">
                <a:solidFill>
                  <a:srgbClr val="FF0000"/>
                </a:solidFill>
              </a:rPr>
              <a:t>Code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079" y="2640002"/>
            <a:ext cx="888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 smtClean="0"/>
              <a:t>Find a safe </a:t>
            </a:r>
            <a:r>
              <a:rPr lang="en-GB" sz="2400" dirty="0"/>
              <a:t>place to c</a:t>
            </a:r>
            <a:r>
              <a:rPr lang="en-GB" sz="2400" dirty="0" smtClean="0"/>
              <a:t>ross</a:t>
            </a:r>
            <a:endParaRPr lang="en-GB" sz="2400" dirty="0"/>
          </a:p>
          <a:p>
            <a:pPr lvl="1"/>
            <a:r>
              <a:rPr lang="en-GB" sz="2400" dirty="0" smtClean="0">
                <a:solidFill>
                  <a:srgbClr val="FF0000"/>
                </a:solidFill>
              </a:rPr>
              <a:t>_____</a:t>
            </a:r>
            <a:r>
              <a:rPr lang="en-GB" sz="2400" b="1" dirty="0" smtClean="0"/>
              <a:t> </a:t>
            </a:r>
            <a:r>
              <a:rPr lang="en-GB" sz="2400" dirty="0"/>
              <a:t>just before you get to the </a:t>
            </a:r>
            <a:r>
              <a:rPr lang="en-GB" sz="2400" dirty="0" smtClean="0"/>
              <a:t>kerb</a:t>
            </a:r>
            <a:endParaRPr lang="en-GB" sz="2400" dirty="0"/>
          </a:p>
          <a:p>
            <a:pPr lvl="1"/>
            <a:r>
              <a:rPr lang="en-GB" sz="2400" dirty="0" smtClean="0">
                <a:solidFill>
                  <a:srgbClr val="FF0000"/>
                </a:solidFill>
              </a:rPr>
              <a:t>_____</a:t>
            </a:r>
            <a:r>
              <a:rPr lang="en-GB" sz="2400" dirty="0" smtClean="0"/>
              <a:t> </a:t>
            </a:r>
            <a:r>
              <a:rPr lang="en-GB" sz="2400" dirty="0"/>
              <a:t>all around for traffic and </a:t>
            </a:r>
            <a:r>
              <a:rPr lang="en-GB" sz="2400" dirty="0" smtClean="0">
                <a:solidFill>
                  <a:srgbClr val="FF0000"/>
                </a:solidFill>
              </a:rPr>
              <a:t>_____</a:t>
            </a:r>
            <a:r>
              <a:rPr lang="en-GB" sz="2400" dirty="0" smtClean="0"/>
              <a:t> </a:t>
            </a:r>
          </a:p>
          <a:p>
            <a:pPr lvl="1"/>
            <a:r>
              <a:rPr lang="en-GB" sz="2400" dirty="0" smtClean="0"/>
              <a:t>If </a:t>
            </a:r>
            <a:r>
              <a:rPr lang="en-GB" sz="2400" dirty="0"/>
              <a:t>traffic is coming, let it pass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</a:rPr>
              <a:t>_____</a:t>
            </a:r>
            <a:r>
              <a:rPr lang="en-GB" sz="2400" b="1" dirty="0" smtClean="0"/>
              <a:t> </a:t>
            </a:r>
            <a:r>
              <a:rPr lang="en-GB" sz="2400" dirty="0" smtClean="0"/>
              <a:t>when </a:t>
            </a:r>
            <a:r>
              <a:rPr lang="en-GB" sz="2400" dirty="0"/>
              <a:t>it is safe, go straight across the road- do not run, keep looking and listening while you cross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30120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THINK     LOOK     LISTEN     STOP 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12732" y="1152327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 of these statements is the odd one out?   Active travel is good for you as it: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225" y="2314117"/>
            <a:ext cx="30957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Strengthens </a:t>
            </a:r>
            <a:r>
              <a:rPr lang="en-GB" dirty="0"/>
              <a:t>your </a:t>
            </a:r>
            <a:r>
              <a:rPr lang="en-GB" dirty="0" smtClean="0"/>
              <a:t>lungs</a:t>
            </a:r>
          </a:p>
          <a:p>
            <a:endParaRPr lang="en-GB" dirty="0"/>
          </a:p>
          <a:p>
            <a:r>
              <a:rPr lang="en-GB" dirty="0"/>
              <a:t>Is good for your </a:t>
            </a:r>
            <a:r>
              <a:rPr lang="en-GB" dirty="0" smtClean="0"/>
              <a:t>heart</a:t>
            </a:r>
          </a:p>
          <a:p>
            <a:endParaRPr lang="en-GB" dirty="0"/>
          </a:p>
          <a:p>
            <a:r>
              <a:rPr lang="en-GB" dirty="0"/>
              <a:t>Makes your feet grow </a:t>
            </a:r>
            <a:r>
              <a:rPr lang="en-GB" dirty="0" smtClean="0"/>
              <a:t>bigger</a:t>
            </a:r>
          </a:p>
          <a:p>
            <a:endParaRPr lang="en-GB" dirty="0"/>
          </a:p>
        </p:txBody>
      </p:sp>
      <p:pic>
        <p:nvPicPr>
          <p:cNvPr id="1026" name="Picture 2" descr="Active Travel - Digital Design Studio - Switched - Website Design ..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05064"/>
            <a:ext cx="91440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06145" y="2365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Helps you sleep better</a:t>
            </a:r>
          </a:p>
          <a:p>
            <a:endParaRPr lang="en-GB" dirty="0"/>
          </a:p>
          <a:p>
            <a:r>
              <a:rPr lang="en-GB" dirty="0"/>
              <a:t>Strengthens muscles and bones</a:t>
            </a:r>
          </a:p>
          <a:p>
            <a:endParaRPr lang="en-GB" dirty="0"/>
          </a:p>
          <a:p>
            <a:r>
              <a:rPr lang="en-GB" dirty="0"/>
              <a:t>Makes you feel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184" y="126372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things tell you that a car is about to move off a driveway?</a:t>
            </a:r>
            <a:endParaRPr lang="en-GB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054" y="2586565"/>
            <a:ext cx="5327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A) Driver in vehicle, smoke from exhaust, wheels turning, car lights (especially the reverse light), engine sound</a:t>
            </a:r>
          </a:p>
          <a:p>
            <a:pPr marL="514350" indent="-514350">
              <a:buFont typeface="+mj-lt"/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GB" sz="2000" dirty="0"/>
              <a:t>Driver stood next to vehicle, open front door, car lights (especially the reverse light), engine </a:t>
            </a:r>
            <a:r>
              <a:rPr lang="en-GB" sz="2000" dirty="0" smtClean="0"/>
              <a:t>sound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C) Empty car, no lights, no engine sound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4" y="3861048"/>
            <a:ext cx="3096976" cy="2219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89844" y="1222702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When getting off the bus, where should you cross the road?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654" y="2513686"/>
            <a:ext cx="6662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2400" dirty="0" smtClean="0"/>
              <a:t> In front of the bus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 smtClean="0"/>
              <a:t> Wait for the bus to pull away before crossing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 smtClean="0"/>
              <a:t> Behind the bus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5"/>
          <a:stretch/>
        </p:blipFill>
        <p:spPr>
          <a:xfrm>
            <a:off x="5508862" y="3966982"/>
            <a:ext cx="3048000" cy="205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27088" y="1285875"/>
            <a:ext cx="7632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should you cross with a school crossing patrol?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302862"/>
            <a:ext cx="4637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Follow them into the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road</a:t>
            </a:r>
          </a:p>
          <a:p>
            <a:pPr marL="514350" indent="-514350">
              <a:buFont typeface="+mj-lt"/>
              <a:buAutoNum type="alphaUcPeriod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Cross behind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them</a:t>
            </a:r>
          </a:p>
          <a:p>
            <a:pPr marL="514350" indent="-514350">
              <a:buFont typeface="+mj-lt"/>
              <a:buAutoNum type="alphaUcPeriod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Wait for the SCP to tell you it’s safe to cross then cross in from of them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03" y="2302862"/>
            <a:ext cx="2782371" cy="357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0000"/>
                </a:solidFill>
              </a:rPr>
              <a:t>At what crossing can you find a belisha beacon</a:t>
            </a:r>
            <a:r>
              <a:rPr lang="en-GB" sz="28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2852936"/>
            <a:ext cx="1524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2400" dirty="0" smtClean="0"/>
              <a:t>Puffin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 smtClean="0"/>
              <a:t>Zebra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 smtClean="0"/>
              <a:t>Toucan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2"/>
          <a:stretch/>
        </p:blipFill>
        <p:spPr>
          <a:xfrm flipH="1">
            <a:off x="576220" y="3068960"/>
            <a:ext cx="3884265" cy="2787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105" y="12949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dirty="0" smtClean="0">
                <a:solidFill>
                  <a:srgbClr val="FF0000"/>
                </a:solidFill>
              </a:rPr>
              <a:t>Always try to cross at a well-lit point?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2412450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1200"/>
              </a:spcBef>
              <a:defRPr/>
            </a:pPr>
            <a:r>
              <a:rPr lang="en-GB" sz="4000" b="1" dirty="0" smtClean="0">
                <a:latin typeface="+mn-lt"/>
              </a:rPr>
              <a:t>True</a:t>
            </a:r>
            <a:r>
              <a:rPr lang="en-GB" sz="3600" b="1" dirty="0" smtClean="0">
                <a:latin typeface="+mn-lt"/>
              </a:rPr>
              <a:t> or False</a:t>
            </a:r>
          </a:p>
        </p:txBody>
      </p:sp>
      <p:pic>
        <p:nvPicPr>
          <p:cNvPr id="1026" name="Picture 2" descr="Road Crossing Cartoon Images, Stock Photos &amp; Vectors | Shutterstoc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9" b="7151"/>
          <a:stretch/>
        </p:blipFill>
        <p:spPr bwMode="auto">
          <a:xfrm flipH="1">
            <a:off x="539552" y="2285159"/>
            <a:ext cx="2250385" cy="365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043608" y="3140968"/>
            <a:ext cx="52230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lphaUcParenR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booster seat</a:t>
            </a:r>
          </a:p>
          <a:p>
            <a:pPr marL="514350" indent="-514350">
              <a:spcBef>
                <a:spcPct val="50000"/>
              </a:spcBef>
              <a:buAutoNum type="alphaUcParenR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 seat with a seatbelt </a:t>
            </a:r>
          </a:p>
          <a:p>
            <a:pPr marL="514350" indent="-514350">
              <a:spcBef>
                <a:spcPct val="50000"/>
              </a:spcBef>
              <a:buAutoNum type="alphaUcParenR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front seat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840636" y="1283674"/>
            <a:ext cx="7000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47675" indent="-447675"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Dazzle is 7 and 120cm tall, which seat should dazzle be on?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25268"/>
            <a:ext cx="2243328" cy="270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17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4239" y="1283072"/>
            <a:ext cx="66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You should always hold hands with an adult when crossing the road.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6427" y="2492896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1200"/>
              </a:spcBef>
              <a:defRPr/>
            </a:pPr>
            <a:r>
              <a:rPr lang="en-GB" sz="4000" b="1" dirty="0" smtClean="0">
                <a:latin typeface="+mn-lt"/>
              </a:rPr>
              <a:t>True or False</a:t>
            </a:r>
          </a:p>
        </p:txBody>
      </p:sp>
      <p:pic>
        <p:nvPicPr>
          <p:cNvPr id="1028" name="Picture 4" descr="Petition · Tiffany Glanville, Vice-Chair: Hartford BOE Chairma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03"/>
          <a:stretch/>
        </p:blipFill>
        <p:spPr bwMode="auto">
          <a:xfrm>
            <a:off x="3300522" y="3216365"/>
            <a:ext cx="2063565" cy="27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t24\engtransport$\ENGSERVICES\Road Safety &amp; Sustainable Travel\Sustainable Travel Team\New programme\Website 2013\Header &amp; footer images\sky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448" y="6427388"/>
            <a:ext cx="539552" cy="4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15816" y="2158763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Good Luck!</a:t>
            </a:r>
          </a:p>
        </p:txBody>
      </p:sp>
      <p:pic>
        <p:nvPicPr>
          <p:cNvPr id="7" name="Picture 1" descr="\\Nt24\engtransport$\ENGSERVICES\Road Safety &amp; Sustainable Travel\Sustainable Travel Team\Active Sustainable Travel Programme 2013-2014\Pathway - Intermediate\Logo_Images\Dazzle Runn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618" y="3294958"/>
            <a:ext cx="2979113" cy="242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803" y="149129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You don’t need to get off your scooter and walk when crossing a road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4270" y="3050876"/>
            <a:ext cx="3376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Arial" pitchFamily="34" charset="0"/>
                <a:cs typeface="Arial" pitchFamily="34" charset="0"/>
              </a:rPr>
              <a:t>True or </a:t>
            </a: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False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1" y="2487160"/>
            <a:ext cx="2487168" cy="3425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803" y="1491297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What colour light on the back of a car tells you when a driver is slowing down or stopping?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97" y="3284984"/>
            <a:ext cx="332622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0553" y="1485690"/>
            <a:ext cx="6240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What type of sign is the shape below?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3226" t="53500" r="63387" b="35300"/>
          <a:stretch/>
        </p:blipFill>
        <p:spPr>
          <a:xfrm>
            <a:off x="2129196" y="2564904"/>
            <a:ext cx="4743527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t24\engtransport$\ENGSERVICES\Road Safety &amp; Sustainable Travel\Sustainable Travel Team\New programme\Website 2013\Header &amp; footer images\sky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5"/>
            <a:ext cx="91440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4487" y="6347608"/>
            <a:ext cx="639513" cy="51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7"/>
          <p:cNvSpPr>
            <a:spLocks noChangeArrowheads="1"/>
          </p:cNvSpPr>
          <p:nvPr/>
        </p:nvSpPr>
        <p:spPr bwMode="auto">
          <a:xfrm>
            <a:off x="1607058" y="2840592"/>
            <a:ext cx="6121301" cy="239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800" dirty="0" smtClean="0">
                <a:latin typeface="Calibri" pitchFamily="34" charset="0"/>
              </a:rPr>
              <a:t>Please head back to the A*STARS website to find the answers.</a:t>
            </a:r>
            <a:endParaRPr lang="en-GB" sz="54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76537" y="1630500"/>
            <a:ext cx="8127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/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End of quiz, well done!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1" y="3599968"/>
            <a:ext cx="2202181" cy="230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203" y="140812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0000"/>
                </a:solidFill>
              </a:rPr>
              <a:t>You don’t have to wear a seat belt in the back of a car</a:t>
            </a:r>
            <a:endParaRPr lang="en-GB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3358" y="2865710"/>
            <a:ext cx="4485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True or False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4077072"/>
            <a:ext cx="3892555" cy="206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390" y="12315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0000"/>
                </a:solidFill>
              </a:rPr>
              <a:t>What is a pedestrian?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100" y="2065595"/>
            <a:ext cx="6350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2400" dirty="0"/>
              <a:t> </a:t>
            </a:r>
            <a:r>
              <a:rPr lang="en-GB" sz="2400" dirty="0" smtClean="0"/>
              <a:t>Someone who helps you cross the road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/>
              <a:t> </a:t>
            </a:r>
            <a:r>
              <a:rPr lang="en-GB" sz="2400" dirty="0" smtClean="0"/>
              <a:t>The edge of the pavement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/>
              <a:t> </a:t>
            </a:r>
            <a:r>
              <a:rPr lang="en-GB" sz="2400" dirty="0" smtClean="0"/>
              <a:t>A person who walks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/>
        </p:blipFill>
        <p:spPr>
          <a:xfrm>
            <a:off x="4045446" y="3501008"/>
            <a:ext cx="5098554" cy="255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1421361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Lights and reflectors do not need to be checked regularly on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bike  </a:t>
            </a:r>
            <a:endParaRPr lang="en-GB" sz="4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5173" y="2708920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1200"/>
              </a:spcBef>
              <a:defRPr/>
            </a:pPr>
            <a:r>
              <a:rPr lang="en-GB" sz="4000" b="1" dirty="0" smtClean="0">
                <a:latin typeface="+mn-lt"/>
              </a:rPr>
              <a:t>True or False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1" y="3501008"/>
            <a:ext cx="3240360" cy="249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0000"/>
                </a:solidFill>
              </a:rPr>
              <a:t>Where would you place your bag when </a:t>
            </a:r>
            <a:r>
              <a:rPr lang="en-GB" sz="2800" dirty="0" smtClean="0">
                <a:solidFill>
                  <a:srgbClr val="FF0000"/>
                </a:solidFill>
              </a:rPr>
              <a:t>scooting?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0438" y="2670739"/>
            <a:ext cx="34067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2400" dirty="0" smtClean="0"/>
              <a:t> In your hands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/>
              <a:t> </a:t>
            </a:r>
            <a:r>
              <a:rPr lang="en-GB" sz="2400" dirty="0" smtClean="0"/>
              <a:t>On your back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/>
              <a:t> </a:t>
            </a:r>
            <a:r>
              <a:rPr lang="en-GB" sz="2400" dirty="0" smtClean="0"/>
              <a:t>On your handle bars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46748"/>
            <a:ext cx="2487168" cy="3425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7902" y="1340768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 you guess what words are missing from road marking below?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2281" t="34176" r="11806" b="43424"/>
          <a:stretch/>
        </p:blipFill>
        <p:spPr>
          <a:xfrm>
            <a:off x="323528" y="2492896"/>
            <a:ext cx="8568952" cy="2304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087" y="1250980"/>
            <a:ext cx="687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Which is the safest way to cross the </a:t>
            </a:r>
            <a:r>
              <a:rPr lang="en-GB" sz="2800" dirty="0" smtClean="0">
                <a:solidFill>
                  <a:srgbClr val="FF0000"/>
                </a:solidFill>
              </a:rPr>
              <a:t>road?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2586719"/>
            <a:ext cx="27895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2400" dirty="0" smtClean="0"/>
              <a:t> Diagonally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 smtClean="0"/>
              <a:t> In a straight line</a:t>
            </a:r>
          </a:p>
          <a:p>
            <a:pPr marL="342900" indent="-342900">
              <a:buAutoNum type="alphaUcParenR"/>
            </a:pPr>
            <a:endParaRPr lang="en-GB" sz="2400" dirty="0"/>
          </a:p>
          <a:p>
            <a:pPr marL="342900" indent="-342900">
              <a:buAutoNum type="alphaUcParenR"/>
            </a:pPr>
            <a:r>
              <a:rPr lang="en-GB" sz="2400" dirty="0"/>
              <a:t> </a:t>
            </a:r>
            <a:r>
              <a:rPr lang="en-GB" sz="2400" dirty="0" smtClean="0"/>
              <a:t>Zig Zag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77" y="2604231"/>
            <a:ext cx="3687663" cy="3511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AStar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0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hange4Life campaign 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0281" y="6424062"/>
            <a:ext cx="543719" cy="4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8175" y="41275"/>
            <a:ext cx="49688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dirty="0">
                <a:latin typeface="Calibri" pitchFamily="34" charset="0"/>
              </a:rPr>
              <a:t>     </a:t>
            </a:r>
            <a:r>
              <a:rPr lang="en-GB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Question </a:t>
            </a: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38509" y="1341153"/>
            <a:ext cx="77867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should the following materials be worn</a:t>
            </a:r>
            <a:r>
              <a:rPr lang="en-GB" sz="32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8175" y="308736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Fluorescent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3087365"/>
            <a:ext cx="223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Reflective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"/>
          <a:stretch/>
        </p:blipFill>
        <p:spPr>
          <a:xfrm>
            <a:off x="7380312" y="5048562"/>
            <a:ext cx="1636322" cy="960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CBA9BF9632E42B79EAE9BC05B425A" ma:contentTypeVersion="8" ma:contentTypeDescription="Create a new document." ma:contentTypeScope="" ma:versionID="bbad28709a597c49e7e966d0c9fe55a1">
  <xsd:schema xmlns:xsd="http://www.w3.org/2001/XMLSchema" xmlns:xs="http://www.w3.org/2001/XMLSchema" xmlns:p="http://schemas.microsoft.com/office/2006/metadata/properties" xmlns:ns3="eea9783d-28d5-4cc0-a06d-9dd3fecb7142" targetNamespace="http://schemas.microsoft.com/office/2006/metadata/properties" ma:root="true" ma:fieldsID="559a7ee3bda12358b3f60fbd3a15b552" ns3:_="">
    <xsd:import namespace="eea9783d-28d5-4cc0-a06d-9dd3fecb71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783d-28d5-4cc0-a06d-9dd3fecb7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C45CF-1CD3-4D1D-9F25-007A04D86D2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ea9783d-28d5-4cc0-a06d-9dd3fecb714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6355A1-B949-478B-9EA7-B7425E6642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904043-6CCA-44B0-9B2F-7042AE288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783d-28d5-4cc0-a06d-9dd3fecb71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17539</TotalTime>
  <Words>600</Words>
  <Application>Microsoft Office PowerPoint</Application>
  <PresentationFormat>On-screen Show (4:3)</PresentationFormat>
  <Paragraphs>113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Unicode MS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Bagley</dc:creator>
  <cp:lastModifiedBy>Shabina Afzal</cp:lastModifiedBy>
  <cp:revision>673</cp:revision>
  <cp:lastPrinted>2011-05-25T10:01:40Z</cp:lastPrinted>
  <dcterms:created xsi:type="dcterms:W3CDTF">2011-06-02T13:25:19Z</dcterms:created>
  <dcterms:modified xsi:type="dcterms:W3CDTF">2020-04-24T14:10:58Z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0x010100C9FCBA9BF9632E42B79EAE9BC05B425A</vt:lpwstr>
  </property>
</Properties>
</file>